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62" r:id="rId4"/>
    <p:sldId id="261" r:id="rId5"/>
    <p:sldId id="258" r:id="rId6"/>
    <p:sldId id="260" r:id="rId7"/>
    <p:sldId id="259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8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43ED-25E2-4CEA-A519-28CA5D186CD4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5698D-7C28-4AD3-B392-52D0B52F55B1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02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6369-FBAE-4009-BBC7-A5B845BB2F5D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DAE00-36C5-4258-8612-726086DA04F9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D325-E98B-45EA-8AB7-6152D9F9CBD9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14A2E-B9A2-41A9-B10C-E91F78B65E2F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2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B5C9-7DBA-4D59-863C-4136FF7E8913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0E6E4-67F1-4ACB-8F8C-36F3A66D36AC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4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0"/>
            <a:ext cx="5388864" cy="3913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804A-34AE-48A7-AA1C-3C083F561A6F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6DD9B-C9E1-4C2D-A83C-B89E68046BB7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3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8271-22FC-468B-BA32-BA05E9F808B4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37FF9-95DD-4088-9C08-598E0EABF616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78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16E2-4E32-4BEC-B7ED-3ED404646D66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225E1-1571-4B63-B837-3293CFEFAC26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05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2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2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5E6D-6C5F-4D24-8BB8-E7ABDD5FA5A2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2B58A-983B-4A9A-9B1B-F4E2BC099B4B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6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60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1C64-F999-445E-901D-D9227E0346D6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3146D-0E77-4FB3-B443-3C376DE22B53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90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2829-2D74-400F-8382-32E6CD0593E9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79474B-9EC9-49BA-967E-3337C21BC195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A55C-C92C-410C-B8B1-DDD03796157A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FE298-DB4D-47B3-8A6C-146234498DEF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8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9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8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4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9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4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A9A8453-2073-4998-A4A9-DADCC18255AA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2025. 03. 10.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6F34B-CDD8-4F8F-959A-CC101102FDB1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600" y="6499226"/>
            <a:ext cx="112184" cy="857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9885" y="6499226"/>
            <a:ext cx="112183" cy="857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tyasfoldiref.hu/foold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efpedi.hu/katechetikai-szolgaltatasok/katechetikai-kiadvanyok/hittankonyvek-altalanos-iskola-1-osztaly/hittankonyv-1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hyperlink" Target="https://www.youtube.com/watch?v=pQMLe4kyk-o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atyasfoldiref.hu/hit-es-erkolcstan-oktata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Emberi arc, rajzfilm, ruháza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2100D8B-0F4C-EAAD-95B7-18D0FB900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80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1788501" y="216568"/>
            <a:ext cx="7896920" cy="2117557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1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hu-HU" altLang="hu-HU" sz="4800" dirty="0">
                <a:solidFill>
                  <a:prstClr val="white"/>
                </a:solidFill>
                <a:cs typeface="Arial" panose="020B0604020202020204" pitchFamily="34" charset="0"/>
              </a:rPr>
              <a:t>Tájékoztató a református hittanórákról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70" y="2490535"/>
            <a:ext cx="2887182" cy="41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176270" y="421105"/>
            <a:ext cx="5511959" cy="2045370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1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Szeretettel köszöntjük az érdeklődő szülőket és gyermekeket!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1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265059" y="3791910"/>
            <a:ext cx="6749353" cy="1453858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Szeretnénk megismertetni családjaikat a </a:t>
            </a:r>
            <a:r>
              <a:rPr lang="hu-HU" altLang="hu-HU" sz="2400" dirty="0">
                <a:solidFill>
                  <a:srgbClr val="C00000"/>
                </a:solidFill>
                <a:latin typeface="AR JULIAN" panose="02000000000000000000" pitchFamily="2" charset="0"/>
                <a:cs typeface="Arial" panose="020B0604020202020204" pitchFamily="34" charset="0"/>
              </a:rPr>
              <a:t>református</a:t>
            </a:r>
            <a:r>
              <a:rPr lang="hu-HU" alt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 hittanórák néhány jellemzőjével!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" name="Kép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3" y="268030"/>
            <a:ext cx="2553201" cy="3680290"/>
          </a:xfrm>
          <a:prstGeom prst="rect">
            <a:avLst/>
          </a:prstGeom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7543799" y="4141909"/>
            <a:ext cx="4199022" cy="2595775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Hitoktatóink a Budapest-Mátyásföldi Református Gyülekezet tagjai.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Gyülekezetünkről a képre kattintva tájékozódhat.</a:t>
            </a:r>
          </a:p>
        </p:txBody>
      </p:sp>
    </p:spTree>
    <p:extLst>
      <p:ext uri="{BB962C8B-B14F-4D97-AF65-F5344CB8AC3E}">
        <p14:creationId xmlns:p14="http://schemas.microsoft.com/office/powerpoint/2010/main" val="4697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82444" y="493486"/>
            <a:ext cx="6326355" cy="2118529"/>
          </a:xfrm>
          <a:prstGeom prst="rect">
            <a:avLst/>
          </a:prstGeom>
          <a:solidFill>
            <a:srgbClr val="DCAE88"/>
          </a:solidFill>
          <a:effectLst>
            <a:glow rad="254000">
              <a:schemeClr val="bg1"/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gyermek az Isten ajándéka. A református hit- és erkölcstan tanterve és taneszközei arra törekszenek, hogy a gyermek megérezhesse annak a jelentőségét, hogy ő fontos Isten számára, aki hívja őt. Isten értékes gyermeke, akinek megvannak a maga lehetőségei és egyéni adottságai.</a:t>
            </a:r>
          </a:p>
        </p:txBody>
      </p:sp>
      <p:sp>
        <p:nvSpPr>
          <p:cNvPr id="3" name="Téglalap 2"/>
          <p:cNvSpPr/>
          <p:nvPr/>
        </p:nvSpPr>
        <p:spPr>
          <a:xfrm>
            <a:off x="421105" y="3693413"/>
            <a:ext cx="11253537" cy="2585323"/>
          </a:xfrm>
          <a:prstGeom prst="rect">
            <a:avLst/>
          </a:prstGeom>
          <a:solidFill>
            <a:srgbClr val="DCAE88"/>
          </a:solidFill>
          <a:effectLst>
            <a:glow rad="254000">
              <a:schemeClr val="bg1"/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hittanórákon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gyerekekkel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ismerhetjük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Bibliában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"ne,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félj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megváltottalak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neveden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szólítottalak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</a:t>
            </a:r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aiás</a:t>
            </a:r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könyve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43,1</a:t>
            </a:r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bibliai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történetből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megtudhatunk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Róla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arról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vagyunk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bibliai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szereplők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életét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megismerve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megláthatjuk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irigyek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hazugok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önfejűek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mint mi és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szeretettel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viszonyult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hozzájuk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különleges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életében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929" y="333830"/>
            <a:ext cx="4643707" cy="31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6674" y="509847"/>
            <a:ext cx="11478926" cy="1938992"/>
          </a:xfrm>
          <a:prstGeom prst="rect">
            <a:avLst/>
          </a:prstGeom>
          <a:solidFill>
            <a:srgbClr val="DCAE88"/>
          </a:solidFill>
          <a:effectLst>
            <a:glow rad="254000">
              <a:schemeClr val="bg1"/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Élményt jelentő hittanórák tartására törekszünk, az életkori sajátosságokhoz igazodva. Sok beszélgetéssel, énekléssel, játékokkal dolgozzuk fel a bibliai történeteket és az élet nagy kérdéseit.</a:t>
            </a:r>
          </a:p>
          <a:p>
            <a:pPr>
              <a:lnSpc>
                <a:spcPct val="150000"/>
              </a:lnSpc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Fontosnak tartjuk, hogy a Bibliára ne csak, mint az alapműveltség részére tekintsen, hanem útmutatóvá is váljon a későbbi életében.</a:t>
            </a:r>
          </a:p>
        </p:txBody>
      </p:sp>
      <p:sp>
        <p:nvSpPr>
          <p:cNvPr id="3" name="Téglalap 2"/>
          <p:cNvSpPr/>
          <p:nvPr/>
        </p:nvSpPr>
        <p:spPr>
          <a:xfrm>
            <a:off x="2871510" y="5783400"/>
            <a:ext cx="4849176" cy="707886"/>
          </a:xfrm>
          <a:prstGeom prst="rect">
            <a:avLst/>
          </a:prstGeom>
          <a:solidFill>
            <a:srgbClr val="DCAE88"/>
          </a:solidFill>
          <a:effectLst>
            <a:glow rad="2540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kattintva az 1. osztályos hittankönyvbe nyerhetnek bepillantást.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86" y="2758355"/>
            <a:ext cx="3523443" cy="24711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18" y="2758355"/>
            <a:ext cx="2121592" cy="4688230"/>
          </a:xfrm>
          <a:prstGeom prst="rect">
            <a:avLst/>
          </a:prstGeom>
          <a:effectLst/>
        </p:spPr>
      </p:pic>
      <p:pic>
        <p:nvPicPr>
          <p:cNvPr id="8" name="Kép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03" y="2882061"/>
            <a:ext cx="1788548" cy="1664812"/>
          </a:xfrm>
          <a:prstGeom prst="rect">
            <a:avLst/>
          </a:prstGeom>
        </p:spPr>
      </p:pic>
      <p:sp>
        <p:nvSpPr>
          <p:cNvPr id="9" name="Felfelé nyíl 8"/>
          <p:cNvSpPr/>
          <p:nvPr/>
        </p:nvSpPr>
        <p:spPr>
          <a:xfrm>
            <a:off x="10435866" y="4613629"/>
            <a:ext cx="312821" cy="4888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9189071" y="5321735"/>
            <a:ext cx="2806413" cy="923330"/>
          </a:xfrm>
          <a:prstGeom prst="rect">
            <a:avLst/>
          </a:prstGeom>
          <a:solidFill>
            <a:srgbClr val="DCAE88"/>
          </a:solidFill>
          <a:effectLst>
            <a:glow rad="2540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Képre kattintva meghallgathatják ezt az éneket. </a:t>
            </a:r>
          </a:p>
        </p:txBody>
      </p:sp>
    </p:spTree>
    <p:extLst>
      <p:ext uri="{BB962C8B-B14F-4D97-AF65-F5344CB8AC3E}">
        <p14:creationId xmlns:p14="http://schemas.microsoft.com/office/powerpoint/2010/main" val="21529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258542" y="194222"/>
            <a:ext cx="9611171" cy="4893647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</p:spPr>
        <p:txBody>
          <a:bodyPr wrap="square" lIns="144000" rIns="144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Köszönjük az érdeklődést!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Sok szeretettel várjuk leendő első osztályos gyermeküket a református hittanórákon. 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>
                <a:solidFill>
                  <a:prstClr val="white"/>
                </a:solidFill>
                <a:cs typeface="Arial" panose="020B0604020202020204" pitchFamily="34" charset="0"/>
              </a:rPr>
              <a:t>(Ennek nem feltétele a keresztség.)</a:t>
            </a:r>
          </a:p>
          <a:p>
            <a:pPr marL="180000" algn="ctr">
              <a:spcBef>
                <a:spcPct val="0"/>
              </a:spcBef>
              <a:buClrTx/>
              <a:buSzTx/>
              <a:buNone/>
              <a:defRPr/>
            </a:pPr>
            <a:r>
              <a:rPr lang="hu-HU" sz="2000" dirty="0">
                <a:solidFill>
                  <a:schemeClr val="bg1"/>
                </a:solidFill>
                <a:cs typeface="Arial" panose="020B0604020202020204" pitchFamily="34" charset="0"/>
              </a:rPr>
              <a:t>Ha nagyobb gyermeküket szeretnék hittanra </a:t>
            </a:r>
            <a:r>
              <a:rPr lang="hu-HU" sz="2000" dirty="0" err="1">
                <a:solidFill>
                  <a:schemeClr val="bg1"/>
                </a:solidFill>
                <a:cs typeface="Arial" panose="020B0604020202020204" pitchFamily="34" charset="0"/>
              </a:rPr>
              <a:t>beiratni</a:t>
            </a:r>
            <a:r>
              <a:rPr lang="hu-HU" sz="2000" dirty="0">
                <a:solidFill>
                  <a:schemeClr val="bg1"/>
                </a:solidFill>
                <a:cs typeface="Arial" panose="020B0604020202020204" pitchFamily="34" charset="0"/>
              </a:rPr>
              <a:t>: május 20-ig írásban kell az iskola vezetősége felé jelezni a szándékukat. 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Kérdéseik esetén a </a:t>
            </a: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hlinkClick r:id="rId2"/>
              </a:rPr>
              <a:t>honlapunkon</a:t>
            </a: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 található elérhetőségen </a:t>
            </a:r>
            <a:r>
              <a:rPr lang="hu-HU" alt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kereshetnek</a:t>
            </a: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 bennünket.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92" y="4252687"/>
            <a:ext cx="3675265" cy="24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85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298</Words>
  <Application>Microsoft Office PowerPoint</Application>
  <PresentationFormat>Szélesvásznú</PresentationFormat>
  <Paragraphs>27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 JULIAN</vt:lpstr>
      <vt:lpstr>Arial</vt:lpstr>
      <vt:lpstr>Century Gothic</vt:lpstr>
      <vt:lpstr>Courier New</vt:lpstr>
      <vt:lpstr>Palatino Linotype</vt:lpstr>
      <vt:lpstr>Office Theme</vt:lpstr>
      <vt:lpstr>1_Ügyvezető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Ronkay Anikó</dc:creator>
  <cp:lastModifiedBy>O365 felhasználó</cp:lastModifiedBy>
  <cp:revision>26</cp:revision>
  <dcterms:created xsi:type="dcterms:W3CDTF">2021-02-12T08:15:59Z</dcterms:created>
  <dcterms:modified xsi:type="dcterms:W3CDTF">2025-03-10T17:20:35Z</dcterms:modified>
</cp:coreProperties>
</file>